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charts/chart1.xml" ContentType="application/vnd.openxmlformats-officedocument.drawingml.chart+xml"/>
  <Override PartName="/ppt/charts/chart2.xml" ContentType="application/vnd.openxmlformats-officedocument.drawingml.char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0" i="0" strike="noStrike" sz="5200" u="none">
                <a:solidFill>
                  <a:srgbClr val="FFFFFF"/>
                </a:solidFill>
                <a:latin typeface="Helvetica Neue"/>
              </a:defRPr>
            </a:pPr>
            <a:r>
              <a:rPr b="0" i="0" strike="noStrike" sz="5200" u="none">
                <a:solidFill>
                  <a:srgbClr val="FFFFFF"/>
                </a:solidFill>
                <a:latin typeface="Helvetica Neue"/>
              </a:rPr>
              <a:t>Eventi Cerebrovascolari per Pazienti Trattati</a:t>
            </a:r>
          </a:p>
        </c:rich>
      </c:tx>
      <c:layout>
        <c:manualLayout>
          <c:xMode val="edge"/>
          <c:yMode val="edge"/>
          <c:x val="0.20032"/>
          <c:y val="0"/>
          <c:w val="0.599359"/>
          <c:h val="0.114302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767213"/>
          <c:y val="0.114302"/>
          <c:w val="0.918279"/>
          <c:h val="0.8073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Placebo 2/478</c:v>
                </c:pt>
                <c:pt idx="1">
                  <c:v>Olanzapina 15/1178</c:v>
                </c:pt>
                <c:pt idx="2">
                  <c:v>Risperidone 29/764</c:v>
                </c:pt>
                <c:pt idx="3">
                  <c:v>Placebo 7/466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2.000000</c:v>
                </c:pt>
                <c:pt idx="1">
                  <c:v>15.000000</c:v>
                </c:pt>
                <c:pt idx="2">
                  <c:v>29.000000</c:v>
                </c:pt>
                <c:pt idx="3">
                  <c:v>7.000000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Senza titolo 1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Placebo 2/478</c:v>
                </c:pt>
                <c:pt idx="1">
                  <c:v>Olanzapina 15/1178</c:v>
                </c:pt>
                <c:pt idx="2">
                  <c:v>Risperidone 29/764</c:v>
                </c:pt>
                <c:pt idx="3">
                  <c:v>Placebo 7/466</c:v>
                </c:pt>
              </c:strCache>
            </c:strRef>
          </c:cat>
          <c:val>
            <c:numRef>
              <c:f>Sheet1!$B$3:$E$3</c:f>
              <c:numCache>
                <c:ptCount val="4"/>
                <c:pt idx="0">
                  <c:v>478.000000</c:v>
                </c:pt>
                <c:pt idx="1">
                  <c:v>1178.000000</c:v>
                </c:pt>
                <c:pt idx="2">
                  <c:v>764.000000</c:v>
                </c:pt>
                <c:pt idx="3">
                  <c:v>466.000000</c:v>
                </c:pt>
              </c:numCache>
            </c:numRef>
          </c:val>
        </c:ser>
        <c:gapWidth val="40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400" u="none">
                <a:solidFill>
                  <a:srgbClr val="FFFFFF"/>
                </a:solidFill>
                <a:latin typeface="Helvetica Neue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0.0" sourceLinked="0"/>
        <c:majorTickMark val="none"/>
        <c:minorTickMark val="none"/>
        <c:tickLblPos val="nextTo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400" u="none">
                <a:solidFill>
                  <a:srgbClr val="FFFFFF"/>
                </a:solidFill>
                <a:latin typeface="Helvetica Neue"/>
              </a:defRPr>
            </a:pPr>
          </a:p>
        </c:txPr>
        <c:crossAx val="2094734552"/>
        <c:crosses val="autoZero"/>
        <c:crossBetween val="between"/>
        <c:majorUnit val="150"/>
        <c:minorUnit val="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767213"/>
          <c:y val="0.048162"/>
          <c:w val="0.918279"/>
          <c:h val="0.8685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Placebo 2/478</c:v>
                </c:pt>
                <c:pt idx="1">
                  <c:v>Olanzapina 15/1178</c:v>
                </c:pt>
                <c:pt idx="2">
                  <c:v>Risperidone 29/764</c:v>
                </c:pt>
                <c:pt idx="3">
                  <c:v>Placebo 7/466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20.000000</c:v>
                </c:pt>
                <c:pt idx="1">
                  <c:v>150.000000</c:v>
                </c:pt>
                <c:pt idx="2">
                  <c:v>290.000000</c:v>
                </c:pt>
                <c:pt idx="3">
                  <c:v>70.000000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Senza titolo 1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Placebo 2/478</c:v>
                </c:pt>
                <c:pt idx="1">
                  <c:v>Olanzapina 15/1178</c:v>
                </c:pt>
                <c:pt idx="2">
                  <c:v>Risperidone 29/764</c:v>
                </c:pt>
                <c:pt idx="3">
                  <c:v>Placebo 7/466</c:v>
                </c:pt>
              </c:strCache>
            </c:strRef>
          </c:cat>
          <c:val>
            <c:numRef>
              <c:f>Sheet1!$B$3:$E$3</c:f>
              <c:numCache>
                <c:ptCount val="4"/>
                <c:pt idx="0">
                  <c:v>478.000000</c:v>
                </c:pt>
                <c:pt idx="1">
                  <c:v>1178.000000</c:v>
                </c:pt>
                <c:pt idx="2">
                  <c:v>764.000000</c:v>
                </c:pt>
                <c:pt idx="3">
                  <c:v>466.000000</c:v>
                </c:pt>
              </c:numCache>
            </c:numRef>
          </c:val>
        </c:ser>
        <c:gapWidth val="40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400" u="none">
                <a:solidFill>
                  <a:srgbClr val="FFFFFF"/>
                </a:solidFill>
                <a:latin typeface="Helvetica Neue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0.0" sourceLinked="0"/>
        <c:majorTickMark val="none"/>
        <c:minorTickMark val="none"/>
        <c:tickLblPos val="nextTo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400" u="none">
                <a:solidFill>
                  <a:srgbClr val="FFFFFF"/>
                </a:solidFill>
                <a:latin typeface="Helvetica Neue"/>
              </a:defRPr>
            </a:pPr>
          </a:p>
        </c:txPr>
        <c:crossAx val="2094734552"/>
        <c:crosses val="autoZero"/>
        <c:crossBetween val="between"/>
        <c:majorUnit val="175"/>
        <c:minorUnit val="8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Titolo Testo</a:t>
            </a:r>
          </a:p>
        </p:txBody>
      </p:sp>
      <p:sp>
        <p:nvSpPr>
          <p:cNvPr id="12" name="Corpo livello uno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rpo livello uno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rimo piano di un fiore arancione circondato da grandi foglie di una pianta tropicale"/>
          <p:cNvSpPr/>
          <p:nvPr>
            <p:ph type="pic" sz="quarter" idx="21"/>
          </p:nvPr>
        </p:nvSpPr>
        <p:spPr>
          <a:xfrm>
            <a:off x="15292127" y="6870700"/>
            <a:ext cx="8341246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2" name="Primo piano di una raganella dagli occhi rossi su una foglia"/>
          <p:cNvSpPr/>
          <p:nvPr>
            <p:ph type="pic" sz="quarter" idx="22"/>
          </p:nvPr>
        </p:nvSpPr>
        <p:spPr>
          <a:xfrm>
            <a:off x="14859000" y="952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Fiume che scorre attraverso una foresta tropicale"/>
          <p:cNvSpPr/>
          <p:nvPr>
            <p:ph type="pic" idx="23"/>
          </p:nvPr>
        </p:nvSpPr>
        <p:spPr>
          <a:xfrm>
            <a:off x="651237" y="952500"/>
            <a:ext cx="15283726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Giovanni Mela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3200"/>
            </a:lvl1pPr>
          </a:lstStyle>
          <a:p>
            <a:pPr/>
            <a:r>
              <a:t>–Giovanni Mela</a:t>
            </a:r>
          </a:p>
        </p:txBody>
      </p:sp>
      <p:sp>
        <p:nvSpPr>
          <p:cNvPr id="112" name="“Inserisci qui una citazione”.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“Inserisci qui una citazione”. </a:t>
            </a:r>
          </a:p>
        </p:txBody>
      </p:sp>
      <p:sp>
        <p:nvSpPr>
          <p:cNvPr id="1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fiume che scorre attraverso una foresta tropicale"/>
          <p:cNvSpPr/>
          <p:nvPr>
            <p:ph type="pic" idx="21"/>
          </p:nvPr>
        </p:nvSpPr>
        <p:spPr>
          <a:xfrm>
            <a:off x="0" y="-2290234"/>
            <a:ext cx="24384000" cy="1829646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iume che scorre attraverso una foresta tropicale"/>
          <p:cNvSpPr/>
          <p:nvPr>
            <p:ph type="pic" idx="21"/>
          </p:nvPr>
        </p:nvSpPr>
        <p:spPr>
          <a:xfrm>
            <a:off x="3125968" y="-1762099"/>
            <a:ext cx="18135601" cy="136079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olo Testo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22" name="Corpo livello uno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3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rimo piano di un fiore arancione circondato da grandi foglie di una pianta tropicale"/>
          <p:cNvSpPr/>
          <p:nvPr>
            <p:ph type="pic" idx="21"/>
          </p:nvPr>
        </p:nvSpPr>
        <p:spPr>
          <a:xfrm>
            <a:off x="5803900" y="952500"/>
            <a:ext cx="17236029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olo Testo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Titolo Testo</a:t>
            </a:r>
          </a:p>
        </p:txBody>
      </p:sp>
      <p:sp>
        <p:nvSpPr>
          <p:cNvPr id="40" name="Corpo livello uno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49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57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rimo piano di una raganella dagli occhi rossi su una foglia"/>
          <p:cNvSpPr/>
          <p:nvPr>
            <p:ph type="pic" sz="half" idx="21"/>
          </p:nvPr>
        </p:nvSpPr>
        <p:spPr>
          <a:xfrm>
            <a:off x="87503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67" name="Corpo livello uno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76" name="Corpo livello uno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7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85" name="Corpo livello uno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tif"/><Relationship Id="rId3" Type="http://schemas.openxmlformats.org/officeDocument/2006/relationships/image" Target="../media/image13.tif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1.tif"/><Relationship Id="rId4" Type="http://schemas.openxmlformats.org/officeDocument/2006/relationships/image" Target="../media/image2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image" Target="../media/image5.tif"/><Relationship Id="rId4" Type="http://schemas.openxmlformats.org/officeDocument/2006/relationships/image" Target="../media/image6.tif"/><Relationship Id="rId5" Type="http://schemas.openxmlformats.org/officeDocument/2006/relationships/image" Target="../media/image7.tif"/><Relationship Id="rId6" Type="http://schemas.openxmlformats.org/officeDocument/2006/relationships/image" Target="../media/image8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tif"/><Relationship Id="rId3" Type="http://schemas.openxmlformats.org/officeDocument/2006/relationships/image" Target="../media/image10.tif"/><Relationship Id="rId4" Type="http://schemas.openxmlformats.org/officeDocument/2006/relationships/image" Target="../media/image11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Uso degli Antipsicotici nel paziente con compromissione cognitiva…"/>
          <p:cNvSpPr txBox="1"/>
          <p:nvPr>
            <p:ph type="ctrTitle"/>
          </p:nvPr>
        </p:nvSpPr>
        <p:spPr>
          <a:xfrm>
            <a:off x="2048266" y="4160532"/>
            <a:ext cx="20828001" cy="4648201"/>
          </a:xfrm>
          <a:prstGeom prst="rect">
            <a:avLst/>
          </a:prstGeom>
        </p:spPr>
        <p:txBody>
          <a:bodyPr/>
          <a:lstStyle/>
          <a:p>
            <a:pPr defTabSz="726440">
              <a:defRPr sz="9856"/>
            </a:pPr>
            <a:r>
              <a:t>Uso degli Antipsicotici nel paziente con compromissione cognitiva</a:t>
            </a:r>
          </a:p>
          <a:p>
            <a:pPr defTabSz="726440">
              <a:defRPr sz="9856"/>
            </a:pPr>
            <a:r>
              <a:t>(Considerazioni di un MMG)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Questioni Irrisolt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Questioni Irrisolte</a:t>
            </a:r>
          </a:p>
        </p:txBody>
      </p:sp>
      <p:sp>
        <p:nvSpPr>
          <p:cNvPr id="172" name="Il paziente psicotico che diventa demente…"/>
          <p:cNvSpPr txBox="1"/>
          <p:nvPr>
            <p:ph type="body" idx="1"/>
          </p:nvPr>
        </p:nvSpPr>
        <p:spPr>
          <a:xfrm>
            <a:off x="1478893" y="3149600"/>
            <a:ext cx="21005801" cy="9296400"/>
          </a:xfrm>
          <a:prstGeom prst="rect">
            <a:avLst/>
          </a:prstGeom>
        </p:spPr>
        <p:txBody>
          <a:bodyPr/>
          <a:lstStyle/>
          <a:p>
            <a:pPr>
              <a:defRPr sz="6900"/>
            </a:pPr>
            <a:r>
              <a:t>Il paziente psicotico che diventa demente</a:t>
            </a:r>
          </a:p>
          <a:p>
            <a:pPr>
              <a:defRPr sz="6900"/>
            </a:pPr>
            <a:r>
              <a:t>Il paziente demente che sviluppa una vera e propria forma psicotica e non semplicemente manifestazioni isolate e parziali di sintomi psicotici</a:t>
            </a:r>
          </a:p>
          <a:p>
            <a:pPr>
              <a:defRPr sz="6900"/>
            </a:pPr>
            <a:r>
              <a:t>Interrompere il trattamento nel paziente responder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apporti con la famiglia (Prescrizione in fascia C, Distribuzione Diretta)…"/>
          <p:cNvSpPr txBox="1"/>
          <p:nvPr/>
        </p:nvSpPr>
        <p:spPr>
          <a:xfrm>
            <a:off x="1094721" y="1104467"/>
            <a:ext cx="23011212" cy="11507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35000" indent="-635000">
              <a:buSzPct val="125000"/>
              <a:buChar char="•"/>
              <a:defRPr sz="6900"/>
            </a:pPr>
            <a:r>
              <a:t>Rapporti con la famiglia (Prescrizione in fascia C, Distribuzione Diretta)</a:t>
            </a:r>
          </a:p>
          <a:p>
            <a:pPr marL="635000" indent="-635000">
              <a:buSzPct val="125000"/>
              <a:buChar char="•"/>
              <a:defRPr sz="6900"/>
            </a:pPr>
            <a:r>
              <a:t>I Rapporti con gli specialisti privati</a:t>
            </a:r>
          </a:p>
          <a:p>
            <a:pPr marL="635000" indent="-635000">
              <a:buSzPct val="125000"/>
              <a:buChar char="•"/>
              <a:defRPr sz="6900"/>
            </a:pPr>
            <a:r>
              <a:t>Conciliare l’ adereza alle disposizioni AIFA con le Liste d’ Attesa</a:t>
            </a:r>
          </a:p>
          <a:p>
            <a:pPr marL="635000" indent="-635000">
              <a:buSzPct val="125000"/>
              <a:buChar char="•"/>
              <a:defRPr sz="6900"/>
            </a:pPr>
            <a:r>
              <a:t>… E gli antipsicotici tipici li prescriviamo senza problemi ne formalismi?</a:t>
            </a:r>
          </a:p>
          <a:p>
            <a:pPr marL="635000" indent="-635000">
              <a:buSzPct val="125000"/>
              <a:buChar char="•"/>
              <a:defRPr sz="6900"/>
            </a:pPr>
            <a:r>
              <a:t>Mantenere una sufficiente autostima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oncludend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Concludendo</a:t>
            </a:r>
          </a:p>
        </p:txBody>
      </p:sp>
      <p:pic>
        <p:nvPicPr>
          <p:cNvPr id="177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5424" y="5368516"/>
            <a:ext cx="23621673" cy="40088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38428" y="8462923"/>
            <a:ext cx="4646487" cy="8184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2034" y="1930426"/>
            <a:ext cx="23105231" cy="99958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rimo piano di un fiore arancione circondato da grandi foglie di una pianta tropicale" descr="Primo piano di un fiore arancione circondato da grandi foglie di una pianta tropicale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9846" r="0" b="9846"/>
          <a:stretch>
            <a:fillRect/>
          </a:stretch>
        </p:blipFill>
        <p:spPr>
          <a:xfrm>
            <a:off x="13890609" y="946150"/>
            <a:ext cx="9965335" cy="11998262"/>
          </a:xfrm>
          <a:prstGeom prst="rect">
            <a:avLst/>
          </a:prstGeom>
        </p:spPr>
      </p:pic>
      <p:sp>
        <p:nvSpPr>
          <p:cNvPr id="140" name="Doppio clic per modificare"/>
          <p:cNvSpPr txBox="1"/>
          <p:nvPr>
            <p:ph type="title"/>
          </p:nvPr>
        </p:nvSpPr>
        <p:spPr>
          <a:xfrm>
            <a:off x="288952" y="814552"/>
            <a:ext cx="12960296" cy="247046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1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8952" y="814552"/>
            <a:ext cx="10121774" cy="15135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8952" y="4131848"/>
            <a:ext cx="12960296" cy="88466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3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4594" y="220451"/>
            <a:ext cx="21405102" cy="13207404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Rettangolo"/>
          <p:cNvSpPr/>
          <p:nvPr/>
        </p:nvSpPr>
        <p:spPr>
          <a:xfrm>
            <a:off x="7842250" y="8455627"/>
            <a:ext cx="7138667" cy="604072"/>
          </a:xfrm>
          <a:prstGeom prst="rect">
            <a:avLst/>
          </a:prstGeom>
          <a:ln w="889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spcBef>
                <a:spcPts val="0"/>
              </a:spcBef>
              <a:defRPr sz="32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I pazienti affetti da demenza se trattati con antispicotici sviluppano un aumento di eventi cerebrovascolari acuti"/>
          <p:cNvSpPr txBox="1"/>
          <p:nvPr>
            <p:ph type="title"/>
          </p:nvPr>
        </p:nvSpPr>
        <p:spPr>
          <a:xfrm>
            <a:off x="1689100" y="11196270"/>
            <a:ext cx="21005800" cy="2286001"/>
          </a:xfrm>
          <a:prstGeom prst="rect">
            <a:avLst/>
          </a:prstGeom>
        </p:spPr>
        <p:txBody>
          <a:bodyPr/>
          <a:lstStyle>
            <a:lvl1pPr defTabSz="470534">
              <a:defRPr sz="6384"/>
            </a:lvl1pPr>
          </a:lstStyle>
          <a:p>
            <a:pPr/>
            <a:r>
              <a:t>I pazienti affetti da demenza se trattati con antispicotici sviluppano un aumento di eventi cerebrovascolari acuti</a:t>
            </a:r>
          </a:p>
        </p:txBody>
      </p:sp>
      <p:pic>
        <p:nvPicPr>
          <p:cNvPr id="148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49803" y="172541"/>
            <a:ext cx="18484394" cy="110978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Di cosa stiamo parlando?"/>
          <p:cNvSpPr txBox="1"/>
          <p:nvPr>
            <p:ph type="title"/>
          </p:nvPr>
        </p:nvSpPr>
        <p:spPr>
          <a:xfrm>
            <a:off x="1689100" y="355600"/>
            <a:ext cx="21005800" cy="1495613"/>
          </a:xfrm>
          <a:prstGeom prst="rect">
            <a:avLst/>
          </a:prstGeom>
        </p:spPr>
        <p:txBody>
          <a:bodyPr/>
          <a:lstStyle>
            <a:lvl1pPr defTabSz="668655">
              <a:defRPr sz="9072"/>
            </a:lvl1pPr>
          </a:lstStyle>
          <a:p>
            <a:pPr/>
            <a:r>
              <a:t>Di cosa stiamo parlando?</a:t>
            </a:r>
          </a:p>
        </p:txBody>
      </p:sp>
      <p:graphicFrame>
        <p:nvGraphicFramePr>
          <p:cNvPr id="151" name="Eventi Cerebrovascolari per Pazienti Trattati"/>
          <p:cNvGraphicFramePr/>
          <p:nvPr/>
        </p:nvGraphicFramePr>
        <p:xfrm>
          <a:off x="582103" y="2264992"/>
          <a:ext cx="21565277" cy="1106561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pic>
        <p:nvPicPr>
          <p:cNvPr id="152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35504" y="4097612"/>
            <a:ext cx="4222797" cy="1360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409166" y="5913806"/>
            <a:ext cx="5572183" cy="1114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996212" y="6440971"/>
            <a:ext cx="1877495" cy="5703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magine" descr="Immagin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prstGeom prst="rect">
            <a:avLst/>
          </a:prstGeom>
          <a:ln w="12700">
            <a:miter lim="400000"/>
          </a:ln>
        </p:spPr>
      </p:pic>
      <p:pic>
        <p:nvPicPr>
          <p:cNvPr id="156" name="Immagine" descr="Immagin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822375" y="6001894"/>
            <a:ext cx="470825" cy="4472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roviamo a moltiplicare per 10 i soli eventi avversi nello stesso campion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0065">
              <a:defRPr sz="7056"/>
            </a:lvl1pPr>
          </a:lstStyle>
          <a:p>
            <a:pPr/>
            <a:r>
              <a:t>Proviamo a moltiplicare per 10 i soli eventi avversi nello stesso campione</a:t>
            </a:r>
          </a:p>
        </p:txBody>
      </p:sp>
      <p:graphicFrame>
        <p:nvGraphicFramePr>
          <p:cNvPr id="159" name="Istogramma in pila 2D"/>
          <p:cNvGraphicFramePr/>
          <p:nvPr/>
        </p:nvGraphicFramePr>
        <p:xfrm>
          <a:off x="582103" y="3033901"/>
          <a:ext cx="21565277" cy="1029670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E Quindi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 Quindi?</a:t>
            </a:r>
          </a:p>
        </p:txBody>
      </p:sp>
      <p:sp>
        <p:nvSpPr>
          <p:cNvPr id="162" name="Distribuzione Diretta…"/>
          <p:cNvSpPr txBox="1"/>
          <p:nvPr>
            <p:ph type="body" idx="1"/>
          </p:nvPr>
        </p:nvSpPr>
        <p:spPr>
          <a:xfrm>
            <a:off x="1462470" y="3149600"/>
            <a:ext cx="22024695" cy="9296400"/>
          </a:xfrm>
          <a:prstGeom prst="rect">
            <a:avLst/>
          </a:prstGeom>
        </p:spPr>
        <p:txBody>
          <a:bodyPr/>
          <a:lstStyle/>
          <a:p>
            <a:pPr>
              <a:defRPr sz="6300"/>
            </a:pPr>
            <a:r>
              <a:t>Distribuzione Diretta</a:t>
            </a:r>
          </a:p>
          <a:p>
            <a:pPr>
              <a:defRPr sz="6300"/>
            </a:pPr>
            <a:r>
              <a:t>Esclusivamente su Prescrizione Specialistica</a:t>
            </a:r>
          </a:p>
          <a:p>
            <a:pPr>
              <a:defRPr sz="6300"/>
            </a:pPr>
            <a:r>
              <a:t>Monitoraggio Bimestrale Specialistico della Terapia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0035" y="2704424"/>
            <a:ext cx="21443930" cy="35229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0035" y="8191718"/>
            <a:ext cx="21443930" cy="2702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1195" y="-1167314"/>
            <a:ext cx="15674670" cy="156746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mph" nodeType="clickEffect" presetSubtype="0" presetID="35" grpId="2" repeatCount="7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6" grpId="2"/>
      <p:bldP build="whole" bldLvl="1" animBg="1" rev="0" advAuto="0" spid="16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rescrivere in Fascia C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Prescrivere in Fascia C?</a:t>
            </a:r>
          </a:p>
        </p:txBody>
      </p:sp>
      <p:sp>
        <p:nvSpPr>
          <p:cNvPr id="169" name="Possibile, ma ricordare che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 defTabSz="792479">
              <a:spcBef>
                <a:spcPts val="5600"/>
              </a:spcBef>
              <a:defRPr sz="4608"/>
            </a:pPr>
            <a:r>
              <a:t>Possibile, ma ricordare che:</a:t>
            </a:r>
          </a:p>
          <a:p>
            <a:pPr lvl="1" marL="1219200" indent="-609600" defTabSz="792479">
              <a:spcBef>
                <a:spcPts val="5600"/>
              </a:spcBef>
              <a:defRPr sz="4608"/>
            </a:pPr>
            <a:r>
              <a:t>Valutare prima ogni possibile accorgimento non farmacologico</a:t>
            </a:r>
          </a:p>
          <a:p>
            <a:pPr lvl="1" marL="1219200" indent="-609600" defTabSz="792479">
              <a:spcBef>
                <a:spcPts val="5600"/>
              </a:spcBef>
              <a:defRPr sz="4608"/>
            </a:pPr>
            <a:r>
              <a:t>Il paziente/care giver va avvisato sui possibili effetti collaterali (Consenso Informato?)</a:t>
            </a:r>
          </a:p>
          <a:p>
            <a:pPr lvl="1" marL="1219200" indent="-609600" defTabSz="792479">
              <a:spcBef>
                <a:spcPts val="5600"/>
              </a:spcBef>
              <a:defRPr sz="4608"/>
            </a:pPr>
            <a:r>
              <a:t>Il rapporto Rischio/Beneficio va rivalutato periodicamente</a:t>
            </a:r>
          </a:p>
          <a:p>
            <a:pPr lvl="1" marL="1219200" indent="-609600" defTabSz="792479">
              <a:spcBef>
                <a:spcPts val="5600"/>
              </a:spcBef>
              <a:defRPr sz="4608"/>
            </a:pPr>
            <a:r>
              <a:t>Usare il dosaggio minimo efficace</a:t>
            </a:r>
          </a:p>
          <a:p>
            <a:pPr lvl="1" marL="1219200" indent="-609600" defTabSz="792479">
              <a:spcBef>
                <a:spcPts val="5600"/>
              </a:spcBef>
              <a:defRPr sz="4608"/>
            </a:pPr>
            <a:r>
              <a:t>Ridurre il trattamento al periodo minimo possibile (comunque non oltre 12 settimane)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